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4"/>
  </p:notesMasterIdLst>
  <p:handoutMasterIdLst>
    <p:handoutMasterId r:id="rId15"/>
  </p:handoutMasterIdLst>
  <p:sldIdLst>
    <p:sldId id="312" r:id="rId5"/>
    <p:sldId id="304" r:id="rId6"/>
    <p:sldId id="323" r:id="rId7"/>
    <p:sldId id="324" r:id="rId8"/>
    <p:sldId id="319" r:id="rId9"/>
    <p:sldId id="314" r:id="rId10"/>
    <p:sldId id="281" r:id="rId11"/>
    <p:sldId id="321" r:id="rId12"/>
    <p:sldId id="297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7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77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IMAGE SIMILARITY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E38B3-FACA-5BB3-DF05-780FDBC40650}"/>
              </a:ext>
            </a:extLst>
          </p:cNvPr>
          <p:cNvSpPr txBox="1"/>
          <p:nvPr/>
        </p:nvSpPr>
        <p:spPr>
          <a:xfrm>
            <a:off x="4276307" y="6145162"/>
            <a:ext cx="4159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Uzma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Usmani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59454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25328"/>
            <a:ext cx="6583680" cy="47131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What is Image?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Feature Extraction of Image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Image Similarity Search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How Image Similarity Search works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Similarity Calculation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Flowchart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Image Retrieval &amp; Ranking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Applications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 Case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667" y="966967"/>
            <a:ext cx="5723586" cy="724181"/>
          </a:xfrm>
        </p:spPr>
        <p:txBody>
          <a:bodyPr/>
          <a:lstStyle/>
          <a:p>
            <a:r>
              <a:rPr lang="en-US" dirty="0"/>
              <a:t>What is Image?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827439-F3E4-3055-318E-039CBDC0C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01" y="3198888"/>
            <a:ext cx="4712064" cy="2497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F61E8F-1F7F-E0ED-1AD0-CFC85D71CD3F}"/>
              </a:ext>
            </a:extLst>
          </p:cNvPr>
          <p:cNvSpPr txBox="1"/>
          <p:nvPr/>
        </p:nvSpPr>
        <p:spPr>
          <a:xfrm>
            <a:off x="2231922" y="2025444"/>
            <a:ext cx="3864078" cy="308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Made up of pixels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 can be stored in various formats, such as JPEG, PNG, BMP, and others.</a:t>
            </a:r>
          </a:p>
          <a:p>
            <a:pPr lvl="0">
              <a:lnSpc>
                <a:spcPct val="107000"/>
              </a:lnSpc>
            </a:pPr>
            <a:endParaRPr lang="en-IN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of these RGB values ranges from 0 to 255.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8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2" y="734561"/>
            <a:ext cx="6794090" cy="877930"/>
          </a:xfrm>
        </p:spPr>
        <p:txBody>
          <a:bodyPr/>
          <a:lstStyle/>
          <a:p>
            <a:pPr algn="ctr"/>
            <a:r>
              <a:rPr lang="en-US" dirty="0"/>
              <a:t>Feature extraction on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1612491"/>
            <a:ext cx="6263148" cy="48866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 Extraction: Helps computers recognize key parts of an image, similar to how humans identify features in a photo.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Filters (Kernels): Small windows (e.g., 3x3 pixels) scan the image to detect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Sliding the Filter: Moves across the image to cover every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Detecting Features: Filters identify specific elements like edges or textures.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 Map: A new grid showing where and how strong features are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CNNs: Convolutional Neural Networks extract patterns (edges, textures, shapes) from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 Vector: A numerical summary representing key characteristics of the image.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A400A-3D74-A7BD-49E0-565926B1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06" y="1936955"/>
            <a:ext cx="5114112" cy="38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0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662" y="322601"/>
            <a:ext cx="3404894" cy="740684"/>
          </a:xfrm>
        </p:spPr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D5D7FF-DE56-273F-B402-4A6EBC8D29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70350" y="1171842"/>
            <a:ext cx="6318067" cy="5051247"/>
          </a:xfr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12" y="918856"/>
            <a:ext cx="7043617" cy="686807"/>
          </a:xfrm>
        </p:spPr>
        <p:txBody>
          <a:bodyPr/>
          <a:lstStyle/>
          <a:p>
            <a:r>
              <a:rPr lang="en-US" dirty="0"/>
              <a:t>Similarity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77995" y="1940621"/>
            <a:ext cx="7043618" cy="44601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Euclidean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Cosine Similarity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25490-560F-0ECD-6B18-CEE5FEA8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3180084"/>
            <a:ext cx="5742328" cy="301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06" y="816017"/>
            <a:ext cx="5259554" cy="612458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226" y="1526798"/>
            <a:ext cx="4984955" cy="4613508"/>
          </a:xfrm>
        </p:spPr>
        <p:txBody>
          <a:bodyPr>
            <a:noAutofit/>
          </a:bodyPr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E-Commerce and Retail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Amazon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Social Media Platforms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Facebook, Instagram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 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Medical Imaging</a:t>
            </a:r>
            <a:endParaRPr lang="en-IN" sz="1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tabLst>
                <a:tab pos="1722120" algn="l"/>
              </a:tabLst>
            </a:pPr>
            <a:r>
              <a:rPr lang="en-IN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</a:t>
            </a: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Radiology systems for X-rays, MRIs, </a:t>
            </a:r>
          </a:p>
          <a:p>
            <a:pPr lvl="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</a:t>
            </a: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CT scans</a:t>
            </a:r>
            <a:endParaRPr lang="en-IN" sz="1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tabLst>
                <a:tab pos="1722120" algn="l"/>
              </a:tabLst>
            </a:pP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Fashion and Design</a:t>
            </a:r>
            <a:endParaRPr lang="en-IN" sz="1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tabLst>
                <a:tab pos="1722120" algn="l"/>
              </a:tabLst>
            </a:pPr>
            <a:r>
              <a:rPr lang="en-IN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Fashion apps for finding similar clothing items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Art and Cultural Heritage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Museum and art databases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Surveillance and Security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Security systems with facial recognition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 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Automotive Industry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tabLst>
                <a:tab pos="1722120" algn="l"/>
              </a:tabLst>
            </a:pPr>
            <a:r>
              <a:rPr lang="en-US" sz="1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Autonomous vehicles for object and road sign recognition</a:t>
            </a:r>
            <a:endParaRPr lang="en-IN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B02E966-71D3-5E71-5167-4A74666BB8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9722" t="1923" r="19322" b="21219"/>
          <a:stretch/>
        </p:blipFill>
        <p:spPr>
          <a:xfrm>
            <a:off x="5751871" y="1428475"/>
            <a:ext cx="5919019" cy="4622251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23" y="910482"/>
            <a:ext cx="9875463" cy="999746"/>
          </a:xfrm>
        </p:spPr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0C862-93E8-D671-D339-E663C1196A4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707023" y="2480444"/>
            <a:ext cx="3484563" cy="3960812"/>
          </a:xfrm>
        </p:spPr>
        <p:txBody>
          <a:bodyPr/>
          <a:lstStyle/>
          <a:p>
            <a:pPr lvl="0" algn="just">
              <a:lnSpc>
                <a:spcPct val="107000"/>
              </a:lnSpc>
            </a:pP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Differentiating People with Google Photos</a:t>
            </a:r>
            <a:endParaRPr lang="en-IN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Face Grouping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Facial Feature Extraction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48F7E9-E4DE-2AB2-0EC7-97242C36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70" b="10825"/>
          <a:stretch/>
        </p:blipFill>
        <p:spPr>
          <a:xfrm>
            <a:off x="5319866" y="1032387"/>
            <a:ext cx="3086100" cy="5329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C204EF-AC24-D7EB-1697-FC8FA21CDD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84" b="25734"/>
          <a:stretch/>
        </p:blipFill>
        <p:spPr>
          <a:xfrm>
            <a:off x="8534246" y="1032387"/>
            <a:ext cx="3332521" cy="53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962" y="2450690"/>
            <a:ext cx="7098889" cy="1956619"/>
          </a:xfrm>
        </p:spPr>
        <p:txBody>
          <a:bodyPr/>
          <a:lstStyle/>
          <a:p>
            <a:pPr algn="ctr"/>
            <a:r>
              <a:rPr lang="en-US" sz="6000" dirty="0">
                <a:cs typeface="Arial" panose="020B0604020202020204" pitchFamily="34" charset="0"/>
              </a:rPr>
              <a:t>Thank </a:t>
            </a:r>
            <a:br>
              <a:rPr lang="en-US" sz="6000" dirty="0">
                <a:cs typeface="Arial" panose="020B0604020202020204" pitchFamily="34" charset="0"/>
              </a:rPr>
            </a:br>
            <a:r>
              <a:rPr lang="en-US" sz="6000" dirty="0"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{CD3A2059-F3E3-4C8E-BECB-F3F09460E2CB}tf78438558_win32</Template>
  <TotalTime>442</TotalTime>
  <Words>298</Words>
  <Application>Microsoft Office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Sabon Next LT</vt:lpstr>
      <vt:lpstr>Wingdings</vt:lpstr>
      <vt:lpstr>Custom</vt:lpstr>
      <vt:lpstr>IMAGE SIMILARITY SEARCH</vt:lpstr>
      <vt:lpstr>agenda</vt:lpstr>
      <vt:lpstr>What is Image?</vt:lpstr>
      <vt:lpstr>Feature extraction on image</vt:lpstr>
      <vt:lpstr>flowchart</vt:lpstr>
      <vt:lpstr>Similarity calculation</vt:lpstr>
      <vt:lpstr>applications</vt:lpstr>
      <vt:lpstr>Use case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Uzma Usmani</dc:creator>
  <cp:lastModifiedBy>Uzma Usmani</cp:lastModifiedBy>
  <cp:revision>34</cp:revision>
  <dcterms:created xsi:type="dcterms:W3CDTF">2024-09-12T09:42:30Z</dcterms:created>
  <dcterms:modified xsi:type="dcterms:W3CDTF">2025-10-08T11:39:25Z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